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2" r:id="rId10"/>
    <p:sldId id="265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3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96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90" d="100"/>
          <a:sy n="90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3A80905-9FCF-40F6-A53A-63C061A0C034}" type="datetimeFigureOut">
              <a:rPr lang="fa-IR" smtClean="0"/>
              <a:t>11/29/1437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58BB08C-A3EF-4CEE-B719-3EF8499EB01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9661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BB08C-A3EF-4CEE-B719-3EF8499EB01C}" type="slidenum">
              <a:rPr lang="fa-IR" smtClean="0"/>
              <a:t>34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1307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A312B66-8A7D-4567-B27D-A741FA366D0F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D61-DC39-41DE-BD69-78F4FA49A6FE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6446-5556-40FB-8717-574C45141B8F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03DC-AEF1-4C15-BC54-7D62C9E7E9E3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D5D2-BEB3-437E-958F-30560090F5A7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B57C-AF0B-4054-9576-B6C16F5F954D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2696-D20D-4C59-BCDF-D0239AC78DD3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9FBE7-EF65-4363-9EBB-1397D08F17AD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92D4-882E-4FF6-B253-720148E7DC7A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B9F71-4E7F-438B-B26F-2D4B180846F8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6CADB-AA75-4705-992D-D3352B1C7157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CF4C-D5E8-4F04-AFFF-28EB075DA32A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2217E-7D08-4E8D-98FB-DA67A7C70FA4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5550-DBE7-4261-876E-2863336899CF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01ED-6003-4393-8236-B7CD2E373774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A4CF9-92EB-49CA-B388-3A1DD366769D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1276-4350-43FA-AFA0-B618443EB362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5022C4-040C-4773-96A4-5FB4FF86DA71}" type="datetime1">
              <a:rPr lang="en-US" smtClean="0"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en-US" dirty="0"/>
              <a:t>When Does Model-Based Control Pay Off?</a:t>
            </a:r>
            <a:endParaRPr lang="fa-I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A paper review presentations 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Investigating Two systems in humans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fa-IR" dirty="0" smtClean="0"/>
              <a:t> </a:t>
            </a:r>
            <a:endParaRPr lang="fa-IR" dirty="0"/>
          </a:p>
        </p:txBody>
      </p:sp>
      <p:sp>
        <p:nvSpPr>
          <p:cNvPr id="4" name="TextBox 3"/>
          <p:cNvSpPr txBox="1"/>
          <p:nvPr/>
        </p:nvSpPr>
        <p:spPr>
          <a:xfrm>
            <a:off x="27871" y="1742701"/>
            <a:ext cx="78893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Currently, the dominant method that aims to dissociate mechanisms of behavioral control within the reinforcement learning framework is the “two-step task”.</a:t>
            </a:r>
            <a:endParaRPr lang="fa-IR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7" y="2346251"/>
            <a:ext cx="8697841" cy="4404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92173" y="2270051"/>
            <a:ext cx="2980451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1. It consist of two step of decision making, obviously!!!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2. In each step there is two available action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3. The second step action can be rewarding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4. The reward probability came from 4 distinct Gaussian random walks  </a:t>
            </a:r>
            <a:endParaRPr lang="fa-I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P(stay)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1" y="2220087"/>
            <a:ext cx="3038475" cy="346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6" y="2220087"/>
            <a:ext cx="1714500" cy="346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026" y="2220088"/>
            <a:ext cx="2362200" cy="346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4" y="2919336"/>
            <a:ext cx="3620054" cy="206860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  <a:r>
              <a:rPr lang="en-US" dirty="0" smtClean="0"/>
              <a:t>modelling 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72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notations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𝑓𝑖𝑟𝑠𝑡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𝑠𝑡𝑎𝑡𝑒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𝑒𝑐𝑜𝑛𝑑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𝑓𝑖𝑟𝑠𝑡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𝑎𝑐𝑡𝑖𝑜𝑛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𝑠𝑒𝑐𝑜𝑛𝑑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𝑎𝑐𝑡𝑖𝑜𝑛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𝑜𝑛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𝑡𝑟𝑖𝑎𝑙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𝑓𝑖𝑟𝑠𝑡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𝑠𝑡𝑎𝑡𝑒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𝑠𝑒𝑐𝑜𝑛𝑑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𝑜𝑛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𝑡𝑟𝑖𝑎𝑙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𝑓𝑖𝑟𝑠𝑡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𝑠𝑒𝑐𝑜𝑛𝑑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𝑎𝑐𝑡𝑖𝑜𝑛</m:t>
                      </m:r>
                    </m:oMath>
                  </m:oMathPara>
                </a14:m>
                <a:endParaRPr lang="en-US" b="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𝑜𝑛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𝑡𝑟𝑖𝑎𝑙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𝑓𝑖𝑟𝑠𝑡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𝑟𝑒𝑤𝑎𝑟𝑑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𝑠𝑒𝑐𝑜𝑛𝑑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𝑠𝑡𝑎𝑔𝑒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𝑟𝑒𝑤𝑎𝑟𝑑</m:t>
                      </m:r>
                    </m:oMath>
                  </m:oMathPara>
                </a14:m>
                <a:endParaRPr lang="en-US" b="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:r>
                  <a:rPr lang="en-US" dirty="0" smtClean="0">
                    <a:cs typeface="B Nazanin" panose="00000400000000000000" pitchFamily="2" charset="-78"/>
                  </a:rPr>
                  <a:t>Goal</a:t>
                </a:r>
                <a:r>
                  <a:rPr lang="en-US" dirty="0">
                    <a:cs typeface="B Nazanin" panose="00000400000000000000" pitchFamily="2" charset="-78"/>
                  </a:rPr>
                  <a:t>: find state-action value function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3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 learning 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algn="just"/>
                <a:endParaRPr lang="fa-IR" sz="2800" dirty="0" smtClean="0">
                  <a:cs typeface="B Nazanin" panose="00000400000000000000" pitchFamily="2" charset="-78"/>
                </a:endParaRPr>
              </a:p>
              <a:p>
                <a:pPr algn="just"/>
                <a:endParaRPr lang="fa-IR" sz="2800" dirty="0" smtClean="0">
                  <a:cs typeface="B Nazanin" panose="00000400000000000000" pitchFamily="2" charset="-78"/>
                </a:endParaRPr>
              </a:p>
              <a:p>
                <a:pPr marL="0" indent="0" algn="just">
                  <a:buNone/>
                </a:pPr>
                <a:endParaRPr lang="en-US" sz="280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:endParaRPr lang="en-US" sz="280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𝑀𝐹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𝑀𝐹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𝛼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:r>
                  <a:rPr lang="en-US" sz="2800" dirty="0" smtClean="0">
                    <a:cs typeface="B Nazanin" panose="00000400000000000000" pitchFamily="2" charset="-78"/>
                  </a:rPr>
                  <a:t>Where</a:t>
                </a: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𝑀𝐹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𝑀𝐹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:r>
                  <a:rPr lang="en-US" sz="2800" dirty="0">
                    <a:cs typeface="B Nazanin" panose="00000400000000000000" pitchFamily="2" charset="-78"/>
                  </a:rPr>
                  <a:t>With </a:t>
                </a:r>
                <a:r>
                  <a:rPr lang="en-US" sz="2800" dirty="0" smtClean="0">
                    <a:cs typeface="B Nazanin" panose="00000400000000000000" pitchFamily="2" charset="-78"/>
                  </a:rPr>
                  <a:t>eligibility trace</a:t>
                </a: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𝑤𝑖𝑡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𝑑𝑒𝑐𝑎𝑦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2800" dirty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:endParaRPr lang="en-US" sz="280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:endParaRPr lang="en-US" sz="280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:endParaRPr lang="en-US" sz="280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:endParaRPr lang="en-US" sz="2800" dirty="0" smtClean="0">
                  <a:cs typeface="B Nazanin" panose="00000400000000000000" pitchFamily="2" charset="-78"/>
                </a:endParaRPr>
              </a:p>
              <a:p>
                <a:pPr marL="0" indent="0" algn="ctr" rtl="0">
                  <a:buNone/>
                </a:pPr>
                <a:endParaRPr lang="fa-IR" sz="2800" dirty="0">
                  <a:cs typeface="B Nazanin" panose="00000400000000000000" pitchFamily="2" charset="-78"/>
                </a:endParaRPr>
              </a:p>
              <a:p>
                <a:pPr marL="0" indent="0" algn="just">
                  <a:buNone/>
                </a:pPr>
                <a:endParaRPr lang="fa-IR" sz="2800" dirty="0"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2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learning 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𝑀𝐵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𝑀𝐹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max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𝑀𝐹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fa-IR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5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𝑛𝑒𝑡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𝑀𝐵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algn="l" rtl="0"/>
                <a:r>
                  <a:rPr lang="en-US" sz="2000" dirty="0" smtClean="0"/>
                  <a:t>With decision rule: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exp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𝛽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𝑛𝑒𝑡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𝑛𝑒𝑡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B Nazanin" panose="00000400000000000000" pitchFamily="2" charset="-7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B Nazanin" panose="00000400000000000000" pitchFamily="2" charset="-78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B Nazanin" panose="00000400000000000000" pitchFamily="2" charset="-78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B Nazanin" panose="00000400000000000000" pitchFamily="2" charset="-78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B Nazanin" panose="00000400000000000000" pitchFamily="2" charset="-78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algn="l" rtl="0"/>
                <a:endParaRPr lang="fa-IR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2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𝛼</m:t>
                    </m:r>
                  </m:oMath>
                </a14:m>
                <a:r>
                  <a:rPr lang="en-US" dirty="0" smtClean="0"/>
                  <a:t>: learning rate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𝛽</m:t>
                    </m:r>
                  </m:oMath>
                </a14:m>
                <a:r>
                  <a:rPr lang="en-US" dirty="0" smtClean="0"/>
                  <a:t>: inverse temperature</a:t>
                </a:r>
              </a:p>
              <a:p>
                <a:pPr algn="l" rtl="0"/>
                <a:r>
                  <a:rPr lang="en-US" dirty="0" smtClean="0"/>
                  <a:t>W: </a:t>
                </a:r>
                <a:r>
                  <a:rPr lang="en-US" dirty="0"/>
                  <a:t>weighting parameter</a:t>
                </a:r>
                <a:r>
                  <a:rPr lang="en-US" dirty="0" smtClean="0"/>
                  <a:t> </a:t>
                </a:r>
              </a:p>
              <a:p>
                <a:pPr algn="l" rtl="0"/>
                <a:endParaRPr lang="en-US" dirty="0" smtClean="0"/>
              </a:p>
              <a:p>
                <a:pPr algn="l" rtl="0"/>
                <a:endParaRPr lang="fa-I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4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task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2067"/>
            <a:ext cx="3405409" cy="2384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56" y="2142067"/>
            <a:ext cx="4466470" cy="35359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85801" y="4602572"/>
                <a:ext cx="5173083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𝑛𝑒𝑡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a-IR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4602572"/>
                <a:ext cx="5173083" cy="411395"/>
              </a:xfrm>
              <a:prstGeom prst="rect">
                <a:avLst/>
              </a:prstGeom>
              <a:blipFill rotWithShape="0"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751513" y="5887288"/>
                <a:ext cx="5033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params</m:t>
                      </m:r>
                      <m:r>
                        <m:rPr>
                          <m:nor/>
                        </m:rPr>
                        <a:rPr lang="en-US"/>
                        <m:t> = </m:t>
                      </m:r>
                      <m:r>
                        <m:rPr>
                          <m:nor/>
                        </m:rPr>
                        <a:rPr lang="en-US"/>
                        <m:t>polyfit</m:t>
                      </m:r>
                      <m:r>
                        <m:rPr>
                          <m:nor/>
                        </m:rPr>
                        <a:rPr lang="en-US"/>
                        <m:t>(</m:t>
                      </m:r>
                      <m:r>
                        <m:rPr>
                          <m:nor/>
                        </m:rPr>
                        <a:rPr lang="en-US"/>
                        <m:t>zscore</m:t>
                      </m:r>
                      <m:r>
                        <m:rPr>
                          <m:nor/>
                        </m:rPr>
                        <a:rPr lang="en-US"/>
                        <m:t>(</m:t>
                      </m:r>
                      <m:r>
                        <m:rPr>
                          <m:nor/>
                        </m:rPr>
                        <a:rPr lang="en-US"/>
                        <m:t>ws</m:t>
                      </m:r>
                      <m:r>
                        <m:rPr>
                          <m:nor/>
                        </m:rPr>
                        <a:rPr lang="en-US"/>
                        <m:t>), </m:t>
                      </m:r>
                      <m:r>
                        <m:rPr>
                          <m:nor/>
                        </m:rPr>
                        <a:rPr lang="en-US"/>
                        <m:t>zscore</m:t>
                      </m:r>
                      <m:r>
                        <m:rPr>
                          <m:nor/>
                        </m:rPr>
                        <a:rPr lang="en-US"/>
                        <m:t>(</m:t>
                      </m:r>
                      <m:r>
                        <m:rPr>
                          <m:nor/>
                        </m:rPr>
                        <a:rPr lang="en-US"/>
                        <m:t>rewardrate</m:t>
                      </m:r>
                      <m:r>
                        <m:rPr>
                          <m:nor/>
                        </m:rPr>
                        <a:rPr lang="en-US"/>
                        <m:t>), </m:t>
                      </m:r>
                      <m:r>
                        <m:rPr>
                          <m:nor/>
                        </m:rPr>
                        <a:rPr lang="en-US"/>
                        <m:t>1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13" y="5887288"/>
                <a:ext cx="503375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0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/>
              <a:t>Dezfouli</a:t>
            </a:r>
            <a:r>
              <a:rPr lang="en-US" dirty="0"/>
              <a:t> and </a:t>
            </a:r>
            <a:r>
              <a:rPr lang="en-US" dirty="0" err="1" smtClean="0"/>
              <a:t>Balleine</a:t>
            </a:r>
            <a:r>
              <a:rPr lang="en-US" dirty="0" smtClean="0"/>
              <a:t> version </a:t>
            </a:r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600" y="2127361"/>
            <a:ext cx="6420097" cy="46151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How we make decisions?</a:t>
            </a:r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7699" y="1241279"/>
            <a:ext cx="4625155" cy="54538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5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Doll version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2067"/>
            <a:ext cx="2733675" cy="1800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6" y="2142067"/>
            <a:ext cx="3342831" cy="2583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06" y="2142067"/>
            <a:ext cx="4522381" cy="33120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60353" y="4880566"/>
                <a:ext cx="5734492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Here</m:t>
                      </m:r>
                      <m:r>
                        <m:rPr>
                          <m:nor/>
                        </m:rPr>
                        <a:rPr lang="en-US"/>
                        <m:t>, </m:t>
                      </m:r>
                      <m:r>
                        <m:rPr>
                          <m:nor/>
                        </m:rPr>
                        <a:rPr lang="en-US"/>
                        <m:t>it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is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assumed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that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only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model</m:t>
                      </m:r>
                      <m:r>
                        <m:rPr>
                          <m:nor/>
                        </m:rPr>
                        <a:rPr lang="en-US"/>
                        <m:t>-</m:t>
                      </m:r>
                      <m:r>
                        <m:rPr>
                          <m:nor/>
                        </m:rPr>
                        <a:rPr lang="en-US"/>
                        <m:t>based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learners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use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the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implicit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equivalence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between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the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two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firststage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states</m:t>
                      </m:r>
                      <m:r>
                        <m:rPr>
                          <m:nor/>
                        </m:rPr>
                        <a:rPr lang="en-US"/>
                        <m:t>, </m:t>
                      </m:r>
                      <m:r>
                        <m:rPr>
                          <m:nor/>
                        </m:rPr>
                        <a:rPr lang="en-US"/>
                        <m:t>and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can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generalize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knowledge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across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them</m:t>
                      </m:r>
                      <m:r>
                        <m:rPr>
                          <m:nor/>
                        </m:rPr>
                        <a:rPr lang="en-US"/>
                        <m:t>.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53" y="4880566"/>
                <a:ext cx="5734492" cy="910634"/>
              </a:xfrm>
              <a:prstGeom prst="rect">
                <a:avLst/>
              </a:prstGeom>
              <a:blipFill rotWithShape="0">
                <a:blip r:embed="rId5"/>
                <a:stretch>
                  <a:fillRect l="-106" b="-4027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5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contributing to the absence of the trade-off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Distinguishability of </a:t>
            </a:r>
            <a:r>
              <a:rPr lang="en-US" dirty="0" smtClean="0"/>
              <a:t>second-stage probabilities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difference between </a:t>
            </a:r>
            <a:r>
              <a:rPr lang="en-US" dirty="0"/>
              <a:t>model-based and model-free strategies only carries consequences for the first </a:t>
            </a:r>
            <a:r>
              <a:rPr lang="en-US" dirty="0" smtClean="0"/>
              <a:t>stage.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Distinguishability of second-stage </a:t>
            </a:r>
            <a:r>
              <a:rPr lang="en-US" dirty="0" smtClean="0"/>
              <a:t>probabilities</a:t>
            </a:r>
            <a:endParaRPr lang="fa-I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820" y="2141538"/>
            <a:ext cx="8977385" cy="36496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8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</a:t>
            </a:r>
            <a:r>
              <a:rPr lang="en-US" dirty="0" smtClean="0"/>
              <a:t>rate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changes in the reward probabilities might be too slow or too fast.</a:t>
            </a:r>
          </a:p>
          <a:p>
            <a:pPr algn="l" rtl="0"/>
            <a:r>
              <a:rPr lang="en-US" dirty="0" smtClean="0"/>
              <a:t>If too slow, </a:t>
            </a:r>
            <a:r>
              <a:rPr lang="en-US" dirty="0"/>
              <a:t>model-free learning can adapt to these values at a rate that is proportional to the rate of </a:t>
            </a:r>
            <a:r>
              <a:rPr lang="en-US" dirty="0" smtClean="0"/>
              <a:t>change over time. </a:t>
            </a:r>
            <a:endParaRPr lang="en-US" dirty="0"/>
          </a:p>
          <a:p>
            <a:pPr algn="l" rtl="0"/>
            <a:r>
              <a:rPr lang="en-US" dirty="0" smtClean="0"/>
              <a:t>If </a:t>
            </a:r>
            <a:r>
              <a:rPr lang="en-US" dirty="0"/>
              <a:t>too fast, </a:t>
            </a:r>
            <a:r>
              <a:rPr lang="en-US" dirty="0" smtClean="0"/>
              <a:t>model-based system </a:t>
            </a:r>
            <a:r>
              <a:rPr lang="en-US" dirty="0"/>
              <a:t>never accurately reflects the values of the second-stage actions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663" y="922698"/>
            <a:ext cx="3862686" cy="2286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rate</a:t>
            </a:r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963" y="2141538"/>
            <a:ext cx="9601099" cy="36496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transition </a:t>
            </a:r>
            <a:r>
              <a:rPr lang="en-US" dirty="0" smtClean="0"/>
              <a:t>structure</a:t>
            </a:r>
            <a:endParaRPr lang="fa-I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648" y="2141538"/>
            <a:ext cx="9181728" cy="36496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0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choice in second stage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advantage of model-based control over model-free </a:t>
            </a:r>
            <a:r>
              <a:rPr lang="en-US" dirty="0" smtClean="0"/>
              <a:t>control is </a:t>
            </a:r>
            <a:r>
              <a:rPr lang="en-US" dirty="0"/>
              <a:t>approximately bounded by the difference between the maximum value of all </a:t>
            </a:r>
            <a:r>
              <a:rPr lang="en-US" dirty="0" smtClean="0"/>
              <a:t>actions available </a:t>
            </a:r>
            <a:r>
              <a:rPr lang="en-US" dirty="0"/>
              <a:t>in one second-stage state and the maximum value of all actions available in the </a:t>
            </a:r>
            <a:r>
              <a:rPr lang="en-US" dirty="0" smtClean="0"/>
              <a:t>other second-stage </a:t>
            </a:r>
            <a:r>
              <a:rPr lang="en-US" dirty="0"/>
              <a:t>state</a:t>
            </a:r>
            <a:r>
              <a:rPr lang="en-US" dirty="0" smtClean="0"/>
              <a:t>.</a:t>
            </a:r>
          </a:p>
          <a:p>
            <a:pPr algn="l" rtl="0"/>
            <a:r>
              <a:rPr lang="en-US" dirty="0"/>
              <a:t>The average </a:t>
            </a:r>
            <a:r>
              <a:rPr lang="en-US" dirty="0" smtClean="0"/>
              <a:t>difference between </a:t>
            </a:r>
            <a:r>
              <a:rPr lang="en-US" dirty="0"/>
              <a:t>any two reward probabilities within a state was equal to 0.33, whereas the average </a:t>
            </a:r>
            <a:r>
              <a:rPr lang="en-US" dirty="0" smtClean="0"/>
              <a:t>difference between </a:t>
            </a:r>
            <a:r>
              <a:rPr lang="en-US" dirty="0"/>
              <a:t>the maximal reward probabilities of the two states was 0.27.</a:t>
            </a:r>
          </a:p>
          <a:p>
            <a:pPr algn="l" rtl="0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Informativeness</a:t>
            </a:r>
            <a:r>
              <a:rPr lang="en-US" dirty="0"/>
              <a:t> of an </a:t>
            </a:r>
            <a:r>
              <a:rPr lang="en-US" dirty="0" smtClean="0"/>
              <a:t>observation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33" y="2712198"/>
            <a:ext cx="9740159" cy="4093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0429" y="2065867"/>
            <a:ext cx="79318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It might be high </a:t>
            </a:r>
            <a:r>
              <a:rPr lang="en-US" dirty="0"/>
              <a:t>amount of ambiguity associated with each observation contributes to </a:t>
            </a:r>
            <a:r>
              <a:rPr lang="en-US" dirty="0" smtClean="0"/>
              <a:t>the absence </a:t>
            </a:r>
            <a:r>
              <a:rPr lang="en-US" dirty="0"/>
              <a:t>of the accuracy-demand trade-off in the two-step task.</a:t>
            </a:r>
            <a:endParaRPr lang="fa-I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Summery of these factor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 algn="l" rtl="0">
              <a:buFont typeface="+mj-lt"/>
              <a:buAutoNum type="romanUcPeriod"/>
            </a:pPr>
            <a:r>
              <a:rPr lang="en-US" dirty="0"/>
              <a:t>Distinguishability of second-stage </a:t>
            </a:r>
            <a:r>
              <a:rPr lang="en-US" dirty="0" smtClean="0"/>
              <a:t>probabilities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 smtClean="0"/>
              <a:t>Drift rate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/>
              <a:t>Deterministic transition </a:t>
            </a:r>
            <a:r>
              <a:rPr lang="en-US" dirty="0" smtClean="0"/>
              <a:t>structure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/>
              <a:t>One choice in second </a:t>
            </a:r>
            <a:r>
              <a:rPr lang="en-US" dirty="0" smtClean="0"/>
              <a:t>stage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 err="1"/>
              <a:t>Informativeness</a:t>
            </a:r>
            <a:r>
              <a:rPr lang="en-US" dirty="0"/>
              <a:t> of an observation</a:t>
            </a:r>
            <a:endParaRPr lang="en-US" dirty="0" smtClean="0"/>
          </a:p>
          <a:p>
            <a:pPr marL="400050" indent="-400050" algn="l" rtl="0">
              <a:buFont typeface="+mj-lt"/>
              <a:buAutoNum type="romanUcPeriod"/>
            </a:pP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8" y="2065867"/>
            <a:ext cx="8690045" cy="43378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9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walk in history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0" lvl="3" indent="0" algn="l" rtl="0">
              <a:buNone/>
            </a:pPr>
            <a:endParaRPr lang="en-US" dirty="0" smtClean="0"/>
          </a:p>
          <a:p>
            <a:pPr marL="400050" indent="-400050" algn="l" rtl="0">
              <a:buFont typeface="+mj-lt"/>
              <a:buAutoNum type="romanUcPeriod"/>
            </a:pPr>
            <a:r>
              <a:rPr lang="en-US" dirty="0" smtClean="0"/>
              <a:t>Eugenics Movement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/>
              <a:t>Behaviorism </a:t>
            </a:r>
            <a:r>
              <a:rPr lang="en-US" dirty="0" smtClean="0"/>
              <a:t>(S-R):</a:t>
            </a:r>
            <a:br>
              <a:rPr lang="en-US" dirty="0" smtClean="0"/>
            </a:br>
            <a:r>
              <a:rPr lang="en-US" dirty="0"/>
              <a:t>that instrumental behavior reflected the emergence of an associative structure, wherein representations of a stimulus context during learning became, with increasing experience, more strongly connected to a mechanism generating behavioral responses</a:t>
            </a:r>
            <a:endParaRPr lang="en-US" dirty="0"/>
          </a:p>
          <a:p>
            <a:pPr marL="400050" indent="-400050" algn="l" rtl="0">
              <a:buFont typeface="+mj-lt"/>
              <a:buAutoNum type="romanUcPeriod"/>
            </a:pPr>
            <a:r>
              <a:rPr lang="en-US" dirty="0" smtClean="0"/>
              <a:t>Cognitive map:</a:t>
            </a:r>
          </a:p>
          <a:p>
            <a:pPr marL="457200" lvl="1" indent="0" algn="l" rtl="0">
              <a:buNone/>
            </a:pPr>
            <a:r>
              <a:rPr lang="en-US" dirty="0" err="1"/>
              <a:t>Tolman</a:t>
            </a:r>
            <a:r>
              <a:rPr lang="en-US" dirty="0"/>
              <a:t> </a:t>
            </a:r>
            <a:r>
              <a:rPr lang="en-US" dirty="0" smtClean="0"/>
              <a:t>Experiments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 smtClean="0"/>
              <a:t>Goal directed-habitual 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400050" indent="-400050" algn="l" rtl="0">
              <a:buFont typeface="+mj-lt"/>
              <a:buAutoNum type="romanUcPeriod"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7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Akam</a:t>
            </a:r>
            <a:r>
              <a:rPr lang="en-US" dirty="0" smtClean="0"/>
              <a:t> version </a:t>
            </a:r>
            <a:endParaRPr lang="fa-I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159" y="1694518"/>
            <a:ext cx="6834168" cy="516348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under the surface for all 32 tasks generated by the 5 binary factors</a:t>
            </a:r>
            <a:endParaRPr lang="fa-I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662" y="2141537"/>
            <a:ext cx="5676428" cy="408205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novel task </a:t>
            </a:r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401" y="2141538"/>
            <a:ext cx="8556222" cy="36496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 </a:t>
            </a:r>
            <a:endParaRPr lang="fa-I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76089"/>
            <a:ext cx="10734613" cy="223691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8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Putting it all together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So…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The distinction between planning and habit lies at the core of behavioral and </a:t>
            </a:r>
            <a:r>
              <a:rPr lang="en-US" dirty="0" smtClean="0"/>
              <a:t>neuroscientific research, and plays a central role in contemporary dual process models of cognition and decision making.</a:t>
            </a:r>
          </a:p>
          <a:p>
            <a:pPr algn="just" rtl="0"/>
            <a:r>
              <a:rPr lang="en-US" dirty="0" smtClean="0"/>
              <a:t> </a:t>
            </a:r>
            <a:r>
              <a:rPr lang="en-US" dirty="0"/>
              <a:t>Modern reinforcement learning theories formalize the distinction in terms </a:t>
            </a:r>
            <a:r>
              <a:rPr lang="en-US" dirty="0"/>
              <a:t>of model-based and model-free </a:t>
            </a:r>
            <a:r>
              <a:rPr lang="en-US" dirty="0" smtClean="0"/>
              <a:t>control </a:t>
            </a:r>
            <a:r>
              <a:rPr lang="en-US" dirty="0"/>
              <a:t>bringing new computational precision to the </a:t>
            </a:r>
            <a:r>
              <a:rPr lang="en-US" dirty="0" smtClean="0"/>
              <a:t>long-recognized trade-off </a:t>
            </a:r>
            <a:r>
              <a:rPr lang="en-US" dirty="0"/>
              <a:t>between accuracy and demand in decision making.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the aim of this paper?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</a:t>
            </a:r>
            <a:r>
              <a:rPr lang="en-US" dirty="0" smtClean="0"/>
              <a:t>hallmark task </a:t>
            </a:r>
            <a:r>
              <a:rPr lang="en-US" dirty="0"/>
              <a:t>for dissociating model-based and model-free control—the </a:t>
            </a:r>
            <a:r>
              <a:rPr lang="en-US" dirty="0" err="1"/>
              <a:t>Daw</a:t>
            </a:r>
            <a:r>
              <a:rPr lang="en-US" dirty="0"/>
              <a:t> two-step </a:t>
            </a:r>
            <a:r>
              <a:rPr lang="en-US" dirty="0" smtClean="0"/>
              <a:t>paradigm </a:t>
            </a:r>
            <a:r>
              <a:rPr lang="en-US" dirty="0"/>
              <a:t>do not embody a trade-off </a:t>
            </a:r>
            <a:r>
              <a:rPr lang="en-US" dirty="0" smtClean="0"/>
              <a:t>between accuracy </a:t>
            </a:r>
            <a:r>
              <a:rPr lang="en-US" dirty="0"/>
              <a:t>and demand across a wide range of parameter </a:t>
            </a:r>
            <a:r>
              <a:rPr lang="en-US" dirty="0" smtClean="0"/>
              <a:t>space.</a:t>
            </a:r>
          </a:p>
          <a:p>
            <a:pPr algn="l" rtl="0"/>
            <a:r>
              <a:rPr lang="en-US" dirty="0" smtClean="0"/>
              <a:t>This paper developed </a:t>
            </a:r>
            <a:r>
              <a:rPr lang="en-US" dirty="0"/>
              <a:t>developed a novel variant that shows a strong relationship </a:t>
            </a:r>
            <a:r>
              <a:rPr lang="en-US" dirty="0" smtClean="0"/>
              <a:t>between model-based </a:t>
            </a:r>
            <a:r>
              <a:rPr lang="en-US" dirty="0"/>
              <a:t>control and reward both in simulations and in experimental </a:t>
            </a:r>
            <a:r>
              <a:rPr lang="en-US" dirty="0" smtClean="0"/>
              <a:t>data by eliminating the meddling factors.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5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Summery of these factor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 algn="l" rtl="0">
              <a:buFont typeface="+mj-lt"/>
              <a:buAutoNum type="romanUcPeriod"/>
            </a:pPr>
            <a:r>
              <a:rPr lang="en-US" dirty="0"/>
              <a:t>Distinguishability of second-stage </a:t>
            </a:r>
            <a:r>
              <a:rPr lang="en-US" dirty="0" smtClean="0"/>
              <a:t>probabilities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 smtClean="0"/>
              <a:t>Drift rate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/>
              <a:t>Deterministic transition </a:t>
            </a:r>
            <a:r>
              <a:rPr lang="en-US" dirty="0" smtClean="0"/>
              <a:t>structure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/>
              <a:t>One choice in second </a:t>
            </a:r>
            <a:r>
              <a:rPr lang="en-US" dirty="0" smtClean="0"/>
              <a:t>stage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en-US" dirty="0" err="1"/>
              <a:t>Informativeness</a:t>
            </a:r>
            <a:r>
              <a:rPr lang="en-US" dirty="0"/>
              <a:t> of an observation</a:t>
            </a:r>
            <a:endParaRPr lang="en-US" dirty="0" smtClean="0"/>
          </a:p>
          <a:p>
            <a:pPr marL="400050" indent="-400050" algn="l" rtl="0">
              <a:buFont typeface="+mj-lt"/>
              <a:buAutoNum type="romanUcPeriod"/>
            </a:pP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8" y="2065867"/>
            <a:ext cx="8690045" cy="43378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trade-off between model-based and model-free </a:t>
            </a:r>
            <a:r>
              <a:rPr lang="en-US" dirty="0" smtClean="0"/>
              <a:t>control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That </a:t>
            </a:r>
            <a:r>
              <a:rPr lang="en-US" dirty="0"/>
              <a:t>novel two-step task elicited greater average model-based control </a:t>
            </a:r>
            <a:r>
              <a:rPr lang="en-US" dirty="0" smtClean="0"/>
              <a:t>in our </a:t>
            </a:r>
            <a:r>
              <a:rPr lang="en-US" dirty="0"/>
              <a:t>participants than the original </a:t>
            </a:r>
            <a:r>
              <a:rPr lang="en-US" dirty="0" err="1"/>
              <a:t>Daw</a:t>
            </a:r>
            <a:r>
              <a:rPr lang="en-US" dirty="0"/>
              <a:t> two-step </a:t>
            </a:r>
            <a:r>
              <a:rPr lang="en-US" dirty="0" smtClean="0"/>
              <a:t>task.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This result is one of the first pieces </a:t>
            </a:r>
            <a:r>
              <a:rPr lang="en-US" dirty="0" smtClean="0">
                <a:solidFill>
                  <a:srgbClr val="FF0000"/>
                </a:solidFill>
              </a:rPr>
              <a:t>of behavioral </a:t>
            </a:r>
            <a:r>
              <a:rPr lang="en-US" dirty="0">
                <a:solidFill>
                  <a:srgbClr val="FF0000"/>
                </a:solidFill>
              </a:rPr>
              <a:t>evidence suggesting an adaptive trade-off between model-based and </a:t>
            </a:r>
            <a:r>
              <a:rPr lang="en-US" dirty="0" smtClean="0">
                <a:solidFill>
                  <a:srgbClr val="FF0000"/>
                </a:solidFill>
              </a:rPr>
              <a:t>model-free control.</a:t>
            </a:r>
          </a:p>
          <a:p>
            <a:pPr algn="l" rtl="0"/>
            <a:r>
              <a:rPr lang="en-US" dirty="0"/>
              <a:t>This may indicate that participants store “controller values” </a:t>
            </a:r>
            <a:r>
              <a:rPr lang="en-US" dirty="0" smtClean="0"/>
              <a:t>summarizing the </a:t>
            </a:r>
            <a:r>
              <a:rPr lang="en-US" dirty="0"/>
              <a:t>rewards associated with model-based and model-free control</a:t>
            </a:r>
            <a:r>
              <a:rPr lang="en-US" dirty="0" smtClean="0"/>
              <a:t>.</a:t>
            </a:r>
          </a:p>
          <a:p>
            <a:pPr algn="l" rtl="0"/>
            <a:r>
              <a:rPr lang="en-US" dirty="0" smtClean="0"/>
              <a:t>It </a:t>
            </a:r>
            <a:r>
              <a:rPr lang="en-US" dirty="0"/>
              <a:t>is possible the presence of </a:t>
            </a:r>
            <a:r>
              <a:rPr lang="en-US" dirty="0" smtClean="0"/>
              <a:t>deterministic transition </a:t>
            </a:r>
            <a:r>
              <a:rPr lang="en-US" dirty="0"/>
              <a:t>structure or the introduction of negative reward induced increased </a:t>
            </a:r>
            <a:r>
              <a:rPr lang="en-US" dirty="0" smtClean="0"/>
              <a:t>model-based control </a:t>
            </a:r>
            <a:r>
              <a:rPr lang="en-US" dirty="0"/>
              <a:t>triggered by a Pavlovian response to these types of task </a:t>
            </a:r>
            <a:r>
              <a:rPr lang="en-US" dirty="0" smtClean="0"/>
              <a:t>features.</a:t>
            </a:r>
            <a:endParaRPr lang="fa-I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 we could find model-based effect on the original version?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One possibility is that, in the </a:t>
            </a:r>
            <a:r>
              <a:rPr lang="en-US" dirty="0" smtClean="0"/>
              <a:t>absence of </a:t>
            </a:r>
            <a:r>
              <a:rPr lang="en-US" dirty="0"/>
              <a:t>a reliable signal from the environment, behavior on this task reflects participants’ </a:t>
            </a:r>
            <a:r>
              <a:rPr lang="en-US" dirty="0" smtClean="0"/>
              <a:t>belief about </a:t>
            </a:r>
            <a:r>
              <a:rPr lang="en-US" dirty="0"/>
              <a:t>how model-based control relates to reward maximization in the real </a:t>
            </a:r>
            <a:r>
              <a:rPr lang="en-US" dirty="0" smtClean="0"/>
              <a:t>world.</a:t>
            </a:r>
          </a:p>
          <a:p>
            <a:pPr algn="l" rtl="0"/>
            <a:r>
              <a:rPr lang="en-US" dirty="0"/>
              <a:t>Another possibility is that the extensive training </a:t>
            </a:r>
            <a:r>
              <a:rPr lang="en-US" dirty="0" smtClean="0"/>
              <a:t>of participants </a:t>
            </a:r>
            <a:r>
              <a:rPr lang="en-US" dirty="0"/>
              <a:t>on the transition structure of the experiment induces them to assume they </a:t>
            </a:r>
            <a:r>
              <a:rPr lang="en-US" dirty="0" smtClean="0"/>
              <a:t>should be </a:t>
            </a:r>
            <a:r>
              <a:rPr lang="en-US" dirty="0"/>
              <a:t>using it during task performance.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system many names </a:t>
            </a:r>
            <a:endParaRPr lang="fa-I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916" y="2065867"/>
            <a:ext cx="7421525" cy="41803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8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way the look for model-based system in the brain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</a:t>
            </a:r>
            <a:r>
              <a:rPr lang="en-US" dirty="0"/>
              <a:t>reward prediction errors of the model-free system correlated </a:t>
            </a:r>
            <a:r>
              <a:rPr lang="en-US" dirty="0" smtClean="0"/>
              <a:t>with signal </a:t>
            </a:r>
            <a:r>
              <a:rPr lang="en-US" dirty="0"/>
              <a:t>in the striatum</a:t>
            </a:r>
            <a:r>
              <a:rPr lang="en-US" dirty="0" smtClean="0"/>
              <a:t>.</a:t>
            </a:r>
          </a:p>
          <a:p>
            <a:pPr algn="l" rtl="0"/>
            <a:r>
              <a:rPr lang="en-US" dirty="0"/>
              <a:t>However, despite the distinct computational features of the two </a:t>
            </a:r>
            <a:r>
              <a:rPr lang="en-US" dirty="0" smtClean="0"/>
              <a:t>systems, the </a:t>
            </a:r>
            <a:r>
              <a:rPr lang="en-US" dirty="0"/>
              <a:t>model-based reward prediction errors recruited a similar, indistinguishable, region of </a:t>
            </a:r>
            <a:r>
              <a:rPr lang="en-US" dirty="0" smtClean="0"/>
              <a:t>the striatum.</a:t>
            </a:r>
          </a:p>
          <a:p>
            <a:pPr algn="l" rtl="0"/>
            <a:r>
              <a:rPr lang="en-US" dirty="0" smtClean="0"/>
              <a:t>This paper simulations </a:t>
            </a:r>
            <a:r>
              <a:rPr lang="en-US" dirty="0"/>
              <a:t>may shed light on this surprising finding, </a:t>
            </a:r>
            <a:r>
              <a:rPr lang="en-US" dirty="0" smtClean="0"/>
              <a:t>insofar as </a:t>
            </a:r>
            <a:r>
              <a:rPr lang="en-US" dirty="0"/>
              <a:t>model-based system was not appropriately incentivized.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9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Questions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how does the brain adapt its </a:t>
            </a:r>
            <a:r>
              <a:rPr lang="en-US" dirty="0" smtClean="0"/>
              <a:t>allocation between </a:t>
            </a:r>
            <a:r>
              <a:rPr lang="en-US" dirty="0"/>
              <a:t>model-based and model-free control</a:t>
            </a:r>
            <a:r>
              <a:rPr lang="en-US" dirty="0" smtClean="0"/>
              <a:t>?</a:t>
            </a:r>
          </a:p>
          <a:p>
            <a:pPr algn="l" rtl="0"/>
            <a:r>
              <a:rPr lang="en-US" dirty="0"/>
              <a:t>At what time scale is this possible</a:t>
            </a:r>
            <a:r>
              <a:rPr lang="en-US" dirty="0" smtClean="0"/>
              <a:t>?</a:t>
            </a:r>
          </a:p>
          <a:p>
            <a:pPr algn="l" rtl="0"/>
            <a:r>
              <a:rPr lang="en-US" dirty="0"/>
              <a:t>What is </a:t>
            </a:r>
            <a:r>
              <a:rPr lang="en-US" dirty="0" smtClean="0"/>
              <a:t>the appropriate </a:t>
            </a:r>
            <a:r>
              <a:rPr lang="en-US" dirty="0"/>
              <a:t>computational account of arbitration between the two systems</a:t>
            </a:r>
            <a:r>
              <a:rPr lang="en-US" dirty="0" smtClean="0"/>
              <a:t>?</a:t>
            </a:r>
          </a:p>
          <a:p>
            <a:pPr algn="l" rtl="0"/>
            <a:r>
              <a:rPr lang="en-US" dirty="0"/>
              <a:t>What </a:t>
            </a:r>
            <a:r>
              <a:rPr lang="en-US" dirty="0" smtClean="0"/>
              <a:t>neural regions </a:t>
            </a:r>
            <a:r>
              <a:rPr lang="en-US" dirty="0"/>
              <a:t>are involved in determining whether one should exert more model-based control?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1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Model-free and model-based 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decision making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8" y="2922915"/>
            <a:ext cx="4161386" cy="1883002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88" y="2199675"/>
            <a:ext cx="3450688" cy="35339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Model-Free decision making </a:t>
            </a:r>
            <a:endParaRPr lang="fa-IR" dirty="0"/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654" y="2633866"/>
            <a:ext cx="5003823" cy="2264200"/>
          </a:xfrm>
          <a:prstGeom prst="rect">
            <a:avLst/>
          </a:prstGeom>
        </p:spPr>
      </p:pic>
      <p:pic>
        <p:nvPicPr>
          <p:cNvPr id="7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77" y="2633866"/>
            <a:ext cx="3589537" cy="22642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0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Model-Free decision making </a:t>
            </a:r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1" y="1774419"/>
            <a:ext cx="3888259" cy="43513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44766" y="1774419"/>
            <a:ext cx="4018997" cy="43513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FA913-20BD-453E-858B-380F699603A4}" type="slidenum">
              <a:rPr lang="fa-IR" smtClean="0"/>
              <a:t>8</a:t>
            </a:fld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763" y="1774419"/>
            <a:ext cx="35170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5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between the two system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Model-free:</a:t>
                </a:r>
              </a:p>
              <a:p>
                <a:pPr lvl="1" algn="l" rtl="0"/>
                <a:r>
                  <a:rPr lang="en-US" dirty="0" smtClean="0"/>
                  <a:t>Computationally cheap</a:t>
                </a:r>
              </a:p>
              <a:p>
                <a:pPr lvl="1" algn="l" rtl="0"/>
                <a:r>
                  <a:rPr lang="en-US" dirty="0" smtClean="0"/>
                  <a:t>Not statistically optimal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 …=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dirty="0" smtClean="0"/>
              </a:p>
              <a:p>
                <a:pPr algn="l" rtl="0"/>
                <a:r>
                  <a:rPr lang="en-US" dirty="0" smtClean="0"/>
                  <a:t>Model-based:</a:t>
                </a:r>
              </a:p>
              <a:p>
                <a:pPr algn="l" rtl="0"/>
                <a:r>
                  <a:rPr lang="en-US" dirty="0"/>
                  <a:t>cognitively demanding</a:t>
                </a:r>
                <a:r>
                  <a:rPr lang="en-US" dirty="0" smtClean="0"/>
                  <a:t>.</a:t>
                </a:r>
              </a:p>
              <a:p>
                <a:pPr algn="l" rtl="0"/>
                <a:r>
                  <a:rPr lang="en-US" dirty="0" smtClean="0"/>
                  <a:t>Could be optimal </a:t>
                </a:r>
                <a:endParaRPr lang="fa-IR" dirty="0"/>
              </a:p>
              <a:p>
                <a:pPr algn="l" rtl="0"/>
                <a:endParaRPr lang="fa-I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918791" y="4501116"/>
            <a:ext cx="504692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Tradeoff between </a:t>
            </a:r>
            <a:r>
              <a:rPr lang="en-US" dirty="0">
                <a:solidFill>
                  <a:srgbClr val="FF0000"/>
                </a:solidFill>
              </a:rPr>
              <a:t>accuracy </a:t>
            </a:r>
            <a:r>
              <a:rPr lang="en-US" dirty="0" smtClean="0">
                <a:solidFill>
                  <a:srgbClr val="FF0000"/>
                </a:solidFill>
              </a:rPr>
              <a:t>and computational </a:t>
            </a:r>
            <a:r>
              <a:rPr lang="en-US" dirty="0">
                <a:solidFill>
                  <a:srgbClr val="FF0000"/>
                </a:solidFill>
              </a:rPr>
              <a:t>demand </a:t>
            </a:r>
            <a:r>
              <a:rPr lang="en-US" dirty="0" smtClean="0">
                <a:solidFill>
                  <a:srgbClr val="FF0000"/>
                </a:solidFill>
              </a:rPr>
              <a:t>plays </a:t>
            </a:r>
            <a:r>
              <a:rPr lang="en-US" dirty="0">
                <a:solidFill>
                  <a:srgbClr val="FF0000"/>
                </a:solidFill>
              </a:rPr>
              <a:t>important role in the arbitration</a:t>
            </a:r>
          </a:p>
          <a:p>
            <a:r>
              <a:rPr lang="en-US" dirty="0">
                <a:solidFill>
                  <a:srgbClr val="FF0000"/>
                </a:solidFill>
              </a:rPr>
              <a:t>between the two </a:t>
            </a:r>
            <a:r>
              <a:rPr lang="en-US" dirty="0" smtClean="0">
                <a:solidFill>
                  <a:srgbClr val="FF0000"/>
                </a:solidFill>
              </a:rPr>
              <a:t>strategies</a:t>
            </a:r>
            <a:r>
              <a:rPr lang="en-US" dirty="0" smtClean="0"/>
              <a:t>.</a:t>
            </a:r>
            <a:endParaRPr lang="fa-IR" dirty="0"/>
          </a:p>
        </p:txBody>
      </p:sp>
      <p:sp>
        <p:nvSpPr>
          <p:cNvPr id="8" name="TextBox 7"/>
          <p:cNvSpPr txBox="1"/>
          <p:nvPr/>
        </p:nvSpPr>
        <p:spPr>
          <a:xfrm rot="1420850">
            <a:off x="7223052" y="4701171"/>
            <a:ext cx="146729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untested</a:t>
            </a:r>
            <a:endParaRPr lang="fa-IR" sz="2800" dirty="0">
              <a:solidFill>
                <a:srgbClr val="FFFF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0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908</TotalTime>
  <Words>953</Words>
  <Application>Microsoft Office PowerPoint</Application>
  <PresentationFormat>Widescreen</PresentationFormat>
  <Paragraphs>170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 Nazanin</vt:lpstr>
      <vt:lpstr>Calibri</vt:lpstr>
      <vt:lpstr>Calibri Light</vt:lpstr>
      <vt:lpstr>Cambria Math</vt:lpstr>
      <vt:lpstr>Times New Roman</vt:lpstr>
      <vt:lpstr>Celestial</vt:lpstr>
      <vt:lpstr>When Does Model-Based Control Pay Off?</vt:lpstr>
      <vt:lpstr>How we make decisions?</vt:lpstr>
      <vt:lpstr>A walk in history</vt:lpstr>
      <vt:lpstr>Two system many names </vt:lpstr>
      <vt:lpstr>Model-free and model-based </vt:lpstr>
      <vt:lpstr>Model-based decision making </vt:lpstr>
      <vt:lpstr>Model-Free decision making </vt:lpstr>
      <vt:lpstr>Model-Free decision making </vt:lpstr>
      <vt:lpstr>Comparison between the two system</vt:lpstr>
      <vt:lpstr>Investigating Two systems in humans </vt:lpstr>
      <vt:lpstr>P(stay) </vt:lpstr>
      <vt:lpstr>Reinforcement learning modelling </vt:lpstr>
      <vt:lpstr>notations</vt:lpstr>
      <vt:lpstr>Model-free learning </vt:lpstr>
      <vt:lpstr>Model-based learning </vt:lpstr>
      <vt:lpstr>Mixture model</vt:lpstr>
      <vt:lpstr>Parameters </vt:lpstr>
      <vt:lpstr>Original task</vt:lpstr>
      <vt:lpstr>Dezfouli and Balleine version </vt:lpstr>
      <vt:lpstr>Doll version</vt:lpstr>
      <vt:lpstr>Factors contributing to the absence of the trade-off</vt:lpstr>
      <vt:lpstr>Distinguishability of second-stage probabilities</vt:lpstr>
      <vt:lpstr>Distinguishability of second-stage probabilities</vt:lpstr>
      <vt:lpstr>drift rate</vt:lpstr>
      <vt:lpstr>drift rate</vt:lpstr>
      <vt:lpstr>Deterministic transition structure</vt:lpstr>
      <vt:lpstr>One choice in second stage</vt:lpstr>
      <vt:lpstr>Informativeness of an observation</vt:lpstr>
      <vt:lpstr>Summery of these factor</vt:lpstr>
      <vt:lpstr>Akam version </vt:lpstr>
      <vt:lpstr>Volume under the surface for all 32 tasks generated by the 5 binary factors</vt:lpstr>
      <vt:lpstr>The novel task </vt:lpstr>
      <vt:lpstr>Model fitting </vt:lpstr>
      <vt:lpstr>Putting it all together</vt:lpstr>
      <vt:lpstr>So…</vt:lpstr>
      <vt:lpstr>What was the aim of this paper?</vt:lpstr>
      <vt:lpstr>Summery of these factor</vt:lpstr>
      <vt:lpstr>trade-off between model-based and model-free control</vt:lpstr>
      <vt:lpstr>Way we could find model-based effect on the original version? </vt:lpstr>
      <vt:lpstr>A new way the look for model-based system in the brain </vt:lpstr>
      <vt:lpstr>Some Questions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Does Model-Based Control Pay Off?</dc:title>
  <dc:creator>Mostafa Miandari</dc:creator>
  <cp:lastModifiedBy>Mostafa Miandari</cp:lastModifiedBy>
  <cp:revision>46</cp:revision>
  <dcterms:created xsi:type="dcterms:W3CDTF">2016-08-31T18:22:29Z</dcterms:created>
  <dcterms:modified xsi:type="dcterms:W3CDTF">2016-09-01T09:31:13Z</dcterms:modified>
</cp:coreProperties>
</file>